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429" r:id="rId3"/>
    <p:sldId id="305" r:id="rId4"/>
    <p:sldId id="356" r:id="rId5"/>
    <p:sldId id="457" r:id="rId6"/>
    <p:sldId id="1078" r:id="rId7"/>
    <p:sldId id="460" r:id="rId8"/>
    <p:sldId id="278" r:id="rId9"/>
    <p:sldId id="462" r:id="rId10"/>
    <p:sldId id="31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1" d="100"/>
          <a:sy n="71" d="100"/>
        </p:scale>
        <p:origin x="-389" y="-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brazovanie.1c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azovanie.1c.ru/education/quick-star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573833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Обновленная библиотека учебных материалов системы "1С:Образование"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497" y="1278050"/>
            <a:ext cx="6010107" cy="53379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8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8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dirty="0"/>
              <a:t>Входит в рекомендованный </a:t>
            </a:r>
            <a:r>
              <a:rPr lang="ru-RU" dirty="0" err="1"/>
              <a:t>Минцифры</a:t>
            </a:r>
            <a:r>
              <a:rPr lang="ru-RU" dirty="0"/>
              <a:t> РФ перечень российских аналогов </a:t>
            </a:r>
            <a:r>
              <a:rPr lang="ru-RU" dirty="0" err="1"/>
              <a:t>интернет-ресурсов</a:t>
            </a:r>
            <a:r>
              <a:rPr lang="ru-RU" dirty="0"/>
              <a:t> и сервисов иностранных IT-компаний в категории «Образовательные ресурсы» </a:t>
            </a:r>
            <a:r>
              <a:rPr lang="en-US" dirty="0">
                <a:hlinkClick r:id="rId5"/>
              </a:rPr>
              <a:t>https://tass.ru/ekonomika/14319953</a:t>
            </a:r>
            <a:r>
              <a:rPr lang="ru-RU" dirty="0"/>
              <a:t> </a:t>
            </a:r>
            <a:r>
              <a:rPr lang="en-US" dirty="0">
                <a:hlinkClick r:id="rId6"/>
              </a:rPr>
              <a:t>https://t.me/rian_ru/157807</a:t>
            </a:r>
            <a:r>
              <a:rPr lang="ru-RU" dirty="0"/>
              <a:t> </a:t>
            </a:r>
          </a:p>
          <a:p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97" y="2171973"/>
            <a:ext cx="4520543" cy="3708756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885273" y="297229"/>
            <a:ext cx="9603151" cy="1081088"/>
          </a:xfrm>
        </p:spPr>
        <p:txBody>
          <a:bodyPr/>
          <a:lstStyle/>
          <a:p>
            <a:r>
              <a:rPr lang="ru-RU" altLang="ru-RU" sz="2400" kern="0" dirty="0" smtClean="0">
                <a:solidFill>
                  <a:srgbClr val="FF0000"/>
                </a:solidFill>
              </a:rPr>
              <a:t>Облачная система «1С:Образование</a:t>
            </a:r>
            <a:r>
              <a:rPr lang="ru-RU" altLang="ru-RU" sz="2400" kern="0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454999" y="250267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1С:Образование: </a:t>
            </a:r>
            <a:br>
              <a:rPr lang="ru-RU" altLang="ru-RU" sz="2600" kern="0" dirty="0">
                <a:solidFill>
                  <a:srgbClr val="FF0000"/>
                </a:solidFill>
              </a:rPr>
            </a:br>
            <a:r>
              <a:rPr lang="ru-RU" altLang="ru-RU" sz="2600" kern="0" dirty="0">
                <a:solidFill>
                  <a:srgbClr val="FF0000"/>
                </a:solidFill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40" y="0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6693739" y="3856368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4"/>
              </a:rPr>
              <a:t>http://obrazovanie.1c.ru/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90" y="1051311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/>
          <a:lstStyle/>
          <a:p>
            <a:r>
              <a:rPr lang="ru-RU" altLang="ru-RU" sz="2400" kern="0" dirty="0">
                <a:solidFill>
                  <a:srgbClr val="FF0000"/>
                </a:solidFill>
              </a:rPr>
              <a:t>Учебные пособия «1С:Школа» - основа </a:t>
            </a:r>
            <a:br>
              <a:rPr lang="ru-RU" altLang="ru-RU" sz="2400" kern="0" dirty="0">
                <a:solidFill>
                  <a:srgbClr val="FF0000"/>
                </a:solidFill>
              </a:rPr>
            </a:br>
            <a:r>
              <a:rPr lang="ru-RU" altLang="ru-RU" sz="2400" kern="0" dirty="0">
                <a:solidFill>
                  <a:srgbClr val="FF0000"/>
                </a:solidFill>
              </a:rPr>
              <a:t>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32384" y="1228649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7" y="4828789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523875" indent="-342900">
              <a:lnSpc>
                <a:spcPct val="90000"/>
              </a:lnSpc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FF0000"/>
              </a:solidFill>
              <a:latin typeface="Futura PT Demi" charset="0"/>
            </a:endParaRPr>
          </a:p>
          <a:p>
            <a:pPr marL="523875" indent="-342900">
              <a:lnSpc>
                <a:spcPct val="90000"/>
              </a:lnSpc>
            </a:pPr>
            <a:r>
              <a:rPr lang="ru-RU" altLang="ru-RU" dirty="0" smtClean="0">
                <a:solidFill>
                  <a:srgbClr val="FF0000"/>
                </a:solidFill>
                <a:latin typeface="Futura PT Demi" charset="0"/>
              </a:rPr>
              <a:t>Часть учебных материалов прошла верификацию </a:t>
            </a: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 рамках проекта «Цифровой образовательный контент»</a:t>
            </a:r>
            <a:endParaRPr lang="en-US" altLang="ru-RU" dirty="0"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9" y="260734"/>
            <a:ext cx="8001255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Типы электронных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361738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=""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=""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3E8791-069D-4349-8F3F-AF15D4F4F0AE}"/>
              </a:ext>
            </a:extLst>
          </p:cNvPr>
          <p:cNvSpPr txBox="1"/>
          <p:nvPr/>
        </p:nvSpPr>
        <p:spPr>
          <a:xfrm>
            <a:off x="274758" y="5200872"/>
            <a:ext cx="6965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«Цифровая библиотека сервиса «1С:Образование» содержит широкий выбор учебных материалов по основным предметам для разных уровней обучения» (из отзыва директора МБОУ СОШ № 1 г. Анапы С.Н. Носенко).</a:t>
            </a:r>
          </a:p>
        </p:txBody>
      </p:sp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Новые учебные и методические  материалы в составе цифровой библиотеки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370D4D-C2E1-4D45-92E0-813A6838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Уже в библиотеке: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Обновленные </a:t>
            </a:r>
            <a:r>
              <a:rPr lang="ru-RU" dirty="0"/>
              <a:t>материалы для подготовки к ЕГЭ по математике </a:t>
            </a:r>
            <a:r>
              <a:rPr lang="ru-RU" dirty="0" smtClean="0"/>
              <a:t>(</a:t>
            </a:r>
            <a:r>
              <a:rPr lang="ru-RU" dirty="0"/>
              <a:t>и</a:t>
            </a:r>
            <a:r>
              <a:rPr lang="ru-RU" dirty="0" smtClean="0"/>
              <a:t>тоговый </a:t>
            </a:r>
            <a:r>
              <a:rPr lang="ru-RU" dirty="0"/>
              <a:t>тест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Материалы «Уроков цифры» от фирмы «1С»</a:t>
            </a:r>
          </a:p>
          <a:p>
            <a:r>
              <a:rPr lang="ru-RU" dirty="0"/>
              <a:t>Биология. Анимированный атлас эволюции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Скоро!</a:t>
            </a:r>
          </a:p>
          <a:p>
            <a:r>
              <a:rPr lang="ru-RU" dirty="0"/>
              <a:t>Биология, 10 класс</a:t>
            </a:r>
          </a:p>
          <a:p>
            <a:r>
              <a:rPr lang="ru-RU" dirty="0" smtClean="0"/>
              <a:t>Виртуальные лаборатории </a:t>
            </a:r>
          </a:p>
          <a:p>
            <a:pPr lvl="1"/>
            <a:r>
              <a:rPr lang="ru-RU" dirty="0" smtClean="0"/>
              <a:t>«Графики функций, часть 2»</a:t>
            </a:r>
          </a:p>
          <a:p>
            <a:pPr lvl="1"/>
            <a:r>
              <a:rPr lang="ru-RU" dirty="0" smtClean="0"/>
              <a:t>«Математическое моделирование» </a:t>
            </a:r>
          </a:p>
          <a:p>
            <a:pPr lvl="1"/>
            <a:r>
              <a:rPr lang="ru-RU" dirty="0" smtClean="0"/>
              <a:t>«Обработка результатов физического эксперимента»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564" y="220533"/>
            <a:ext cx="8406814" cy="565178"/>
          </a:xfrm>
        </p:spPr>
        <p:txBody>
          <a:bodyPr>
            <a:noAutofit/>
          </a:bodyPr>
          <a:lstStyle/>
          <a:p>
            <a:r>
              <a:rPr lang="ru-RU" sz="2600" kern="0" dirty="0">
                <a:solidFill>
                  <a:srgbClr val="FF0000"/>
                </a:solidFill>
              </a:rPr>
              <a:t>Возможности для организации учебного процесса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AB74FD7-8CAD-4F7D-A3FA-4F5926E4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718" y="1855788"/>
            <a:ext cx="2335227" cy="2079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9B3903F-B97A-40B9-A231-52807E69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114" y="2091552"/>
            <a:ext cx="1838325" cy="1295400"/>
          </a:xfrm>
          <a:prstGeom prst="rect">
            <a:avLst/>
          </a:prstGeom>
        </p:spPr>
      </p:pic>
      <p:sp>
        <p:nvSpPr>
          <p:cNvPr id="6" name="Объект 3">
            <a:extLst>
              <a:ext uri="{FF2B5EF4-FFF2-40B4-BE49-F238E27FC236}">
                <a16:creationId xmlns="" xmlns:a16="http://schemas.microsoft.com/office/drawing/2014/main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29349" y="1280877"/>
            <a:ext cx="7697833" cy="4056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/>
              <a:t>Доступ учителей и учащихся к цифровой библиотеке ресурсов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Инструменты для создания авторских учебных материалов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Детальное информирование педагога о ходе самостоятельной работы учащегося в процессе выполнения </a:t>
            </a:r>
            <a:r>
              <a:rPr lang="ru-RU" altLang="ru-RU" dirty="0" smtClean="0"/>
              <a:t>задания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Интеграция с сервисами для онлайн-занятий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Ориентированная на школу система администрирования пользователей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Отчеты о деятельности пользователей и оценка качества образования</a:t>
            </a:r>
          </a:p>
          <a:p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425070-9CF1-49BA-8876-70F66A064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038" y="3053508"/>
            <a:ext cx="2684680" cy="2284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85D566-EE3E-479E-940A-371C59ECE920}"/>
              </a:ext>
            </a:extLst>
          </p:cNvPr>
          <p:cNvSpPr txBox="1"/>
          <p:nvPr/>
        </p:nvSpPr>
        <p:spPr>
          <a:xfrm>
            <a:off x="177282" y="5413996"/>
            <a:ext cx="11254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«Сервис «1С:Образование» может быть использован в организациях общего образования как для обучения в дистанционной форме, так и для поддержки очного процесса обучения содержательной работой с электронными образовательными ресурсами различного дидактического назначения» (из отзыва заместителя директора по УВР МБОУ «Гимназия № 13» г. Аргуна Т.М. Забалуевой).</a:t>
            </a:r>
          </a:p>
        </p:txBody>
      </p:sp>
    </p:spTree>
    <p:extLst>
      <p:ext uri="{BB962C8B-B14F-4D97-AF65-F5344CB8AC3E}">
        <p14:creationId xmlns:p14="http://schemas.microsoft.com/office/powerpoint/2010/main" val="16465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79A7C6-27E4-4B9B-803E-67BA925C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kern="0" dirty="0">
                <a:solidFill>
                  <a:srgbClr val="FF0000"/>
                </a:solidFill>
              </a:rPr>
              <a:t>Как начать работу с системой?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34254AA-1830-440D-AD0C-13A6D8445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61" y="917210"/>
            <a:ext cx="7294286" cy="377954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98ECF00-5390-492A-89F9-8CFCDFF2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DFC469-5E06-4377-935C-6C7CF4CE0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900" y="3181558"/>
            <a:ext cx="6002100" cy="3030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8885" y="5342075"/>
            <a:ext cx="482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https://obrazovanie.1c.ru/education/quick-start</a:t>
            </a:r>
            <a:r>
              <a:rPr lang="en-US" dirty="0" smtClean="0">
                <a:hlinkClick r:id="rId4"/>
              </a:rPr>
              <a:t>/</a:t>
            </a:r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2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10118</TotalTime>
  <Words>668</Words>
  <Application>Microsoft Office PowerPoint</Application>
  <PresentationFormat>Произвольный</PresentationFormat>
  <Paragraphs>79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Обновленная библиотека учебных материалов системы "1С:Образование"</vt:lpstr>
      <vt:lpstr>Облачная система «1С:Образование»</vt:lpstr>
      <vt:lpstr>1С:Образование:  основные возможности для обучения в цифровой образовательной среде</vt:lpstr>
      <vt:lpstr>Учебные пособия «1С:Школа» - основа  цифровой Библиотеки «1С:Образование»</vt:lpstr>
      <vt:lpstr>Типы электронных ресурсов в составе учебных пособий</vt:lpstr>
      <vt:lpstr>Новые учебные и методические  материалы в составе цифровой библиотеки</vt:lpstr>
      <vt:lpstr>Возможности для организации учебного процесса </vt:lpstr>
      <vt:lpstr>Как подключиться к системе «1С:Образование»</vt:lpstr>
      <vt:lpstr>Как начать работу с системой?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Чернецкая Татьяна</cp:lastModifiedBy>
  <cp:revision>252</cp:revision>
  <dcterms:created xsi:type="dcterms:W3CDTF">2018-08-08T13:50:28Z</dcterms:created>
  <dcterms:modified xsi:type="dcterms:W3CDTF">2022-10-06T13:24:12Z</dcterms:modified>
</cp:coreProperties>
</file>